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notesMasterIdLst>
    <p:notesMasterId r:id="rId32"/>
  </p:notesMasterIdLst>
  <p:sldIdLst>
    <p:sldId id="298" r:id="rId6"/>
    <p:sldId id="301" r:id="rId7"/>
    <p:sldId id="276" r:id="rId8"/>
    <p:sldId id="278" r:id="rId9"/>
    <p:sldId id="302" r:id="rId10"/>
    <p:sldId id="303" r:id="rId11"/>
    <p:sldId id="304" r:id="rId12"/>
    <p:sldId id="306" r:id="rId13"/>
    <p:sldId id="305" r:id="rId14"/>
    <p:sldId id="307" r:id="rId15"/>
    <p:sldId id="309" r:id="rId16"/>
    <p:sldId id="311" r:id="rId17"/>
    <p:sldId id="308" r:id="rId18"/>
    <p:sldId id="310" r:id="rId19"/>
    <p:sldId id="312" r:id="rId20"/>
    <p:sldId id="313" r:id="rId21"/>
    <p:sldId id="316" r:id="rId22"/>
    <p:sldId id="323" r:id="rId23"/>
    <p:sldId id="324" r:id="rId24"/>
    <p:sldId id="318" r:id="rId25"/>
    <p:sldId id="319" r:id="rId26"/>
    <p:sldId id="320" r:id="rId27"/>
    <p:sldId id="321" r:id="rId28"/>
    <p:sldId id="327" r:id="rId29"/>
    <p:sldId id="325" r:id="rId30"/>
    <p:sldId id="32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64734-9ADC-41F7-B27C-4623451884CD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D4B05-83C2-41B8-B270-7F1D76CE6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9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4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50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68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1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9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35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71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57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0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1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1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5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3357" y="1263807"/>
            <a:ext cx="3450209" cy="3113121"/>
          </a:xfrm>
        </p:spPr>
        <p:txBody>
          <a:bodyPr anchor="b">
            <a:no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Troll Detection, Categorization and Statistical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By: Badar, Keshav and Bibekjyoti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FREQUENTLY OCCURING WORDS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CE3F89-EB62-4B60-91B5-CFF2F15E01AA}"/>
              </a:ext>
            </a:extLst>
          </p:cNvPr>
          <p:cNvSpPr txBox="1"/>
          <p:nvPr/>
        </p:nvSpPr>
        <p:spPr>
          <a:xfrm>
            <a:off x="680300" y="848937"/>
            <a:ext cx="10831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wanted to know the frequently used words in tweets and plotted a bar chart of top 10 words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checked the most frequent occurring stop words in the tweets and plotted a bar chart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distribution of total word count in tweets which was done using histogram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397E60E2-6E61-48B5-96F3-E5D2A8B7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4" y="2279173"/>
            <a:ext cx="3966519" cy="3689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1E5C3-C317-40AD-A32E-1C38235FF97B}"/>
              </a:ext>
            </a:extLst>
          </p:cNvPr>
          <p:cNvSpPr txBox="1"/>
          <p:nvPr/>
        </p:nvSpPr>
        <p:spPr>
          <a:xfrm>
            <a:off x="1055802" y="5956691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Frequently Used Words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49771C4-95BD-4112-AAE7-324873E14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130" y="2305662"/>
            <a:ext cx="3893958" cy="3636441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F78C4A92-FB1F-4161-AD71-4F45692DB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871" y="2305662"/>
            <a:ext cx="3966519" cy="3704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D36F2-C634-4EED-80AE-EBF257151CA0}"/>
              </a:ext>
            </a:extLst>
          </p:cNvPr>
          <p:cNvSpPr txBox="1"/>
          <p:nvPr/>
        </p:nvSpPr>
        <p:spPr>
          <a:xfrm>
            <a:off x="4899702" y="5946611"/>
            <a:ext cx="273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Frequent Used Stop words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8F164-6E08-4DFC-AAAB-B689F81E9947}"/>
              </a:ext>
            </a:extLst>
          </p:cNvPr>
          <p:cNvSpPr txBox="1"/>
          <p:nvPr/>
        </p:nvSpPr>
        <p:spPr>
          <a:xfrm>
            <a:off x="8782934" y="5979399"/>
            <a:ext cx="326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Total Word Count</a:t>
            </a:r>
          </a:p>
        </p:txBody>
      </p:sp>
    </p:spTree>
    <p:extLst>
      <p:ext uri="{BB962C8B-B14F-4D97-AF65-F5344CB8AC3E}">
        <p14:creationId xmlns:p14="http://schemas.microsoft.com/office/powerpoint/2010/main" val="146042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TROLLING Vs SENTIMENT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44078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352148" y="547746"/>
            <a:ext cx="383985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CE3F89-EB62-4B60-91B5-CFF2F15E01AA}"/>
              </a:ext>
            </a:extLst>
          </p:cNvPr>
          <p:cNvSpPr txBox="1"/>
          <p:nvPr/>
        </p:nvSpPr>
        <p:spPr>
          <a:xfrm>
            <a:off x="405352" y="738771"/>
            <a:ext cx="10831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sentiments over troll and non-troll tweets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899AE63-4F42-472E-8339-DA79F8A4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16" y="1385102"/>
            <a:ext cx="4975428" cy="49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7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/>
              </a:rPr>
              <a:t>CATEGORY WISE WORDCLOUD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2CF603-35C5-478F-AFB8-1324487779A5}"/>
              </a:ext>
            </a:extLst>
          </p:cNvPr>
          <p:cNvSpPr txBox="1"/>
          <p:nvPr/>
        </p:nvSpPr>
        <p:spPr>
          <a:xfrm>
            <a:off x="1362173" y="508267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9A61F-BDEE-465F-BBB1-7F23A51E3F7F}"/>
              </a:ext>
            </a:extLst>
          </p:cNvPr>
          <p:cNvSpPr txBox="1"/>
          <p:nvPr/>
        </p:nvSpPr>
        <p:spPr>
          <a:xfrm>
            <a:off x="5674346" y="5082674"/>
            <a:ext cx="84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BCF9F-E364-4C4F-BD78-8105944CB5A9}"/>
              </a:ext>
            </a:extLst>
          </p:cNvPr>
          <p:cNvSpPr txBox="1"/>
          <p:nvPr/>
        </p:nvSpPr>
        <p:spPr>
          <a:xfrm>
            <a:off x="8884921" y="5082674"/>
            <a:ext cx="226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 &amp; TV SHOWS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D43EFA-C2CB-4B95-BB1F-8F28164B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1" y="1012626"/>
            <a:ext cx="3851596" cy="385159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85DF8A3-4120-4BAA-ABA1-64D652399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214" y="1012624"/>
            <a:ext cx="3851595" cy="385159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DA0187B-7B00-48AB-8215-213FE323A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016" y="936303"/>
            <a:ext cx="3927916" cy="392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5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/>
              </a:rPr>
              <a:t>CATEGORY WISE WORDCLOUD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DAD92FD-9208-448E-8B4D-6C8392AF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1" y="1012625"/>
            <a:ext cx="3851595" cy="3851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2CF603-35C5-478F-AFB8-1324487779A5}"/>
              </a:ext>
            </a:extLst>
          </p:cNvPr>
          <p:cNvSpPr txBox="1"/>
          <p:nvPr/>
        </p:nvSpPr>
        <p:spPr>
          <a:xfrm>
            <a:off x="1362173" y="5082674"/>
            <a:ext cx="146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AUTOMOBILE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5944DAD-1922-4B82-94DC-6EBA9B97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38" y="1012625"/>
            <a:ext cx="3851595" cy="3851595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0BC53CD-ABF4-4B1A-BE48-FE0192FB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794" y="1012625"/>
            <a:ext cx="3851595" cy="3851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C9A61F-BDEE-465F-BBB1-7F23A51E3F7F}"/>
              </a:ext>
            </a:extLst>
          </p:cNvPr>
          <p:cNvSpPr txBox="1"/>
          <p:nvPr/>
        </p:nvSpPr>
        <p:spPr>
          <a:xfrm>
            <a:off x="5709740" y="5082674"/>
            <a:ext cx="7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BCF9F-E364-4C4F-BD78-8105944CB5A9}"/>
              </a:ext>
            </a:extLst>
          </p:cNvPr>
          <p:cNvSpPr txBox="1"/>
          <p:nvPr/>
        </p:nvSpPr>
        <p:spPr>
          <a:xfrm>
            <a:off x="8884921" y="5082674"/>
            <a:ext cx="3012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GOVERNMENT INSTITUTIONS</a:t>
            </a:r>
          </a:p>
        </p:txBody>
      </p:sp>
    </p:spTree>
    <p:extLst>
      <p:ext uri="{BB962C8B-B14F-4D97-AF65-F5344CB8AC3E}">
        <p14:creationId xmlns:p14="http://schemas.microsoft.com/office/powerpoint/2010/main" val="182239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/>
              </a:rPr>
              <a:t>CATEGORY WISE WORDCLOUD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2CF603-35C5-478F-AFB8-1324487779A5}"/>
              </a:ext>
            </a:extLst>
          </p:cNvPr>
          <p:cNvSpPr txBox="1"/>
          <p:nvPr/>
        </p:nvSpPr>
        <p:spPr>
          <a:xfrm>
            <a:off x="1362173" y="5082674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9A61F-BDEE-465F-BBB1-7F23A51E3F7F}"/>
              </a:ext>
            </a:extLst>
          </p:cNvPr>
          <p:cNvSpPr txBox="1"/>
          <p:nvPr/>
        </p:nvSpPr>
        <p:spPr>
          <a:xfrm>
            <a:off x="5294960" y="5074874"/>
            <a:ext cx="19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 CELEBRITY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BCF9F-E364-4C4F-BD78-8105944CB5A9}"/>
              </a:ext>
            </a:extLst>
          </p:cNvPr>
          <p:cNvSpPr txBox="1"/>
          <p:nvPr/>
        </p:nvSpPr>
        <p:spPr>
          <a:xfrm>
            <a:off x="8884921" y="5082674"/>
            <a:ext cx="294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Google Sans"/>
              </a:rPr>
              <a:t>PHARMACEUTICAL INDUSTRY</a:t>
            </a:r>
            <a:endParaRPr lang="en-US" dirty="0"/>
          </a:p>
        </p:txBody>
      </p:sp>
      <p:pic>
        <p:nvPicPr>
          <p:cNvPr id="5" name="Picture 4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92C8F2F9-E100-4DC7-ABE1-185FF2D2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1" y="1012625"/>
            <a:ext cx="3851595" cy="385159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8D4C4A3-1E90-4B64-B1E8-4EA998AF3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02" y="1012625"/>
            <a:ext cx="3851595" cy="385159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61D6288-DA5C-4536-A3DE-7F044A9E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793" y="1012625"/>
            <a:ext cx="3851596" cy="38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5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8096884" y="640080"/>
            <a:ext cx="3912863" cy="2886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700" b="1" i="0" u="none" strike="noStrike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RELATIONSHIP BETWEEN SENTIMENT POLARITY &amp; OTHERS</a:t>
            </a:r>
            <a:endParaRPr kumimoji="0" lang="en-US" sz="3700" b="0" i="0" u="none" strike="noStrike" cap="none" spc="-5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7893" y="4474741"/>
            <a:ext cx="121605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812544" y="547746"/>
            <a:ext cx="137945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469B9B-60FE-425E-BBAB-E28F6BE1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97" y="343188"/>
            <a:ext cx="5366459" cy="54307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FD540D-06D2-4476-8108-C274246219C8}"/>
              </a:ext>
            </a:extLst>
          </p:cNvPr>
          <p:cNvSpPr txBox="1"/>
          <p:nvPr/>
        </p:nvSpPr>
        <p:spPr>
          <a:xfrm>
            <a:off x="857839" y="5983069"/>
            <a:ext cx="6589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correlation matrix we can say that there is weak correlation between the variables.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7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CHI SQUARE TEST OF ASSOCIATION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8541D3-3A82-461B-A0A1-F9AE7F9E2AD5}"/>
              </a:ext>
            </a:extLst>
          </p:cNvPr>
          <p:cNvSpPr txBox="1"/>
          <p:nvPr/>
        </p:nvSpPr>
        <p:spPr>
          <a:xfrm>
            <a:off x="414780" y="910696"/>
            <a:ext cx="6438622" cy="1570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test the association between Sectors and Trolling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hypotheses are: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H0: There is no association between Sector and tweet type. Vs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There is significant association between sectors and tweet type.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EBF0A1-CE8C-404F-AC02-1242853B0A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6" y="2614545"/>
            <a:ext cx="5561814" cy="23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8A0DC9-E5BB-4330-B1D6-4E123B96315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82" y="2614545"/>
            <a:ext cx="5087332" cy="22308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C3C7A-E5B6-481C-B583-FB282D48AE5C}"/>
              </a:ext>
            </a:extLst>
          </p:cNvPr>
          <p:cNvSpPr txBox="1"/>
          <p:nvPr/>
        </p:nvSpPr>
        <p:spPr>
          <a:xfrm>
            <a:off x="801278" y="5184742"/>
            <a:ext cx="9923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p-value for test of association is less than 0.05.  Thus, H0 is rejected. </a:t>
            </a: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may conclude that there exists significant association between sectors and tweet type (Troll/ Not Troll).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6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462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5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 TEST FOR EQUALITY OF TWO POPULATION MEANS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28359"/>
            <a:ext cx="219644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32156" y="698575"/>
            <a:ext cx="23598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8541D3-3A82-461B-A0A1-F9AE7F9E2AD5}"/>
              </a:ext>
            </a:extLst>
          </p:cNvPr>
          <p:cNvSpPr txBox="1"/>
          <p:nvPr/>
        </p:nvSpPr>
        <p:spPr>
          <a:xfrm>
            <a:off x="414780" y="910696"/>
            <a:ext cx="7525906" cy="1570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test whether average retweet count for Troll and Not troll tweets is different.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hypotheses are,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H0: The average retweet count for troll and non-troll tweets are equal.   Vs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The average retweet count for troll and non-troll tweets are not equal.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C3C7A-E5B6-481C-B583-FB282D48AE5C}"/>
              </a:ext>
            </a:extLst>
          </p:cNvPr>
          <p:cNvSpPr txBox="1"/>
          <p:nvPr/>
        </p:nvSpPr>
        <p:spPr>
          <a:xfrm>
            <a:off x="801278" y="5184742"/>
            <a:ext cx="837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Since P-value is greater than 0.05. Thus, at 5% level of significance,</a:t>
            </a: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may be concluded that the average retweet count for troll and non-troll tweets is equal.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9A6161-1A61-48FF-8A8E-7C8AA3D466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6" y="2614545"/>
            <a:ext cx="5731510" cy="243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59071-4D9A-489C-96D3-ABBDA9F424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37" y="2805525"/>
            <a:ext cx="2891162" cy="710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89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CHI SQUARE TEST OF ASSOCIATION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8541D3-3A82-461B-A0A1-F9AE7F9E2AD5}"/>
              </a:ext>
            </a:extLst>
          </p:cNvPr>
          <p:cNvSpPr txBox="1"/>
          <p:nvPr/>
        </p:nvSpPr>
        <p:spPr>
          <a:xfrm>
            <a:off x="716438" y="889555"/>
            <a:ext cx="8026556" cy="1964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test whether Trolling depends on sentiment category.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H0: There is no association between tweet type and sentiment category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There is association between tweet type and sentiment category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Polarity gives idea about whether the tweet is Positive negative or neutral.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C3C7A-E5B6-481C-B583-FB282D48AE5C}"/>
              </a:ext>
            </a:extLst>
          </p:cNvPr>
          <p:cNvSpPr txBox="1"/>
          <p:nvPr/>
        </p:nvSpPr>
        <p:spPr>
          <a:xfrm>
            <a:off x="716438" y="4881450"/>
            <a:ext cx="11032572" cy="773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p-value for test of independence is less than 0.05.  Thus, H0 is rejected.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may conclude that there exists significant association between sentiment category and tweet type (Troll/ Not Troll).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1176F-28E5-49D9-932A-F6934D3FB5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7" y="3054633"/>
            <a:ext cx="5656096" cy="129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EB547-5D84-4788-8C39-A016C7FC579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62" y="2974020"/>
            <a:ext cx="5147048" cy="1373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843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</a:t>
            </a:r>
            <a:r>
              <a:rPr lang="en-IN" sz="2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TEST FOR EQUALITY OF SENTIMENT POLARITY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28359"/>
            <a:ext cx="197020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039546" y="547746"/>
            <a:ext cx="215245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8541D3-3A82-461B-A0A1-F9AE7F9E2AD5}"/>
              </a:ext>
            </a:extLst>
          </p:cNvPr>
          <p:cNvSpPr txBox="1"/>
          <p:nvPr/>
        </p:nvSpPr>
        <p:spPr>
          <a:xfrm>
            <a:off x="716438" y="889555"/>
            <a:ext cx="9017148" cy="1171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test whether trolls have negative sentiment than non-troll tweets following test is performed.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H0: The average sentiment polarity for trolls and non-trolls is equal.  Vs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The average sentiment polarity of trolls is less than that of non-trolls.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C3C7A-E5B6-481C-B583-FB282D48AE5C}"/>
              </a:ext>
            </a:extLst>
          </p:cNvPr>
          <p:cNvSpPr txBox="1"/>
          <p:nvPr/>
        </p:nvSpPr>
        <p:spPr>
          <a:xfrm>
            <a:off x="804331" y="5180246"/>
            <a:ext cx="7391767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value is greater than 0.05. Thus, accept H0 at 5% level of significance.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may be concluded that the average sentiment for troll and non-troll is equal.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56FAC-1502-4DC0-8DD0-F8AC9DC65F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9" y="2237252"/>
            <a:ext cx="5885475" cy="213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5E4326-A107-4054-BD81-DA7F152D03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1" y="4569665"/>
            <a:ext cx="4653789" cy="311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43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192131-EE59-4288-99E6-6062B247B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BBE407-B83A-40E5-8A7D-AB66B7F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7085AA14-CCE3-47F1-80E4-7CEC0DE88E87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INTRODUCTION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DAFD7-28A2-4723-B8CC-E8E10D941CEF}"/>
              </a:ext>
            </a:extLst>
          </p:cNvPr>
          <p:cNvSpPr txBox="1"/>
          <p:nvPr/>
        </p:nvSpPr>
        <p:spPr>
          <a:xfrm>
            <a:off x="818561" y="966097"/>
            <a:ext cx="105548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a day’s social media plays very crucial role in formation of public opinion and Social influence.</a:t>
            </a:r>
          </a:p>
          <a:p>
            <a:pPr algn="just"/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opinion is sometimes driven by rumours, fake allegations. This fake, aggressive comments on social media are known as Trolls/</a:t>
            </a:r>
          </a:p>
          <a:p>
            <a:pPr algn="just"/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is devoted to study the trolling behaviour of people on Twitter.</a:t>
            </a:r>
          </a:p>
          <a:p>
            <a:pPr algn="just"/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study was conducted on live data gathered from twitter based on various categories like politics, sports personalities, Govt Institutions etc. </a:t>
            </a:r>
          </a:p>
          <a:p>
            <a:pPr algn="just"/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Scope of the project is to classify the tweets gathered into trolls and non trolls using NLP and other machine learning tools. </a:t>
            </a:r>
            <a:endParaRPr lang="en-I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3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ONE-WAY ANOVA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85911"/>
            <a:ext cx="343135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295588" y="698575"/>
            <a:ext cx="38964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8541D3-3A82-461B-A0A1-F9AE7F9E2AD5}"/>
              </a:ext>
            </a:extLst>
          </p:cNvPr>
          <p:cNvSpPr txBox="1"/>
          <p:nvPr/>
        </p:nvSpPr>
        <p:spPr>
          <a:xfrm>
            <a:off x="1011938" y="954125"/>
            <a:ext cx="6420347" cy="1167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test whether sector wise user favourite count differ significantly.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H0: There is no significant difference among the sectors.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H1: There is significant difference among the sectors.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C3C7A-E5B6-481C-B583-FB282D48AE5C}"/>
              </a:ext>
            </a:extLst>
          </p:cNvPr>
          <p:cNvSpPr txBox="1"/>
          <p:nvPr/>
        </p:nvSpPr>
        <p:spPr>
          <a:xfrm>
            <a:off x="886119" y="5494305"/>
            <a:ext cx="10287786" cy="773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value is less than 0.05. Thus, H0 is rejected at 5% level of significance.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may be concluded that the sector wise user favourite count differs significantly.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37454-7A8A-442B-A022-C7BB48431F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44" y="2152900"/>
            <a:ext cx="6070862" cy="277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B353F3-D46A-42AD-9AF1-F896C6C9E5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20" y="4935837"/>
            <a:ext cx="6579910" cy="488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22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ONE-WAY ANOVA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85911"/>
            <a:ext cx="343135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295588" y="698575"/>
            <a:ext cx="38964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8541D3-3A82-461B-A0A1-F9AE7F9E2AD5}"/>
              </a:ext>
            </a:extLst>
          </p:cNvPr>
          <p:cNvSpPr txBox="1"/>
          <p:nvPr/>
        </p:nvSpPr>
        <p:spPr>
          <a:xfrm>
            <a:off x="1011938" y="954125"/>
            <a:ext cx="7896392" cy="1171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test whether sector wise user follower count differ significantly.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H0: There is no significant difference among the sectors in terms of follower count.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There is significant difference among the sectors in terms of follower count.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C3C7A-E5B6-481C-B583-FB282D48AE5C}"/>
              </a:ext>
            </a:extLst>
          </p:cNvPr>
          <p:cNvSpPr txBox="1"/>
          <p:nvPr/>
        </p:nvSpPr>
        <p:spPr>
          <a:xfrm>
            <a:off x="886119" y="5494305"/>
            <a:ext cx="10287786" cy="67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value is less than 0.05. Thus, H0 is rejected at 5% level of significance. It may be concluded that the sector wise user favourite count differs significantly.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27CDF-E858-494B-8AE1-40803FC3FE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19" y="2142699"/>
            <a:ext cx="5797491" cy="265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A4CDF-754A-4512-A8CD-7EE41083EF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12" y="4990066"/>
            <a:ext cx="7294304" cy="312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296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ONE-WAY ANOVA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85911"/>
            <a:ext cx="343135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295588" y="698575"/>
            <a:ext cx="38964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8541D3-3A82-461B-A0A1-F9AE7F9E2AD5}"/>
              </a:ext>
            </a:extLst>
          </p:cNvPr>
          <p:cNvSpPr txBox="1"/>
          <p:nvPr/>
        </p:nvSpPr>
        <p:spPr>
          <a:xfrm>
            <a:off x="1011938" y="954125"/>
            <a:ext cx="7896392" cy="1171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test whether sector wise user follower count differ significantly.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H0: There is no significant difference among the sectors in terms of follower count.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There is significant difference among the sectors in terms of follower count.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C3C7A-E5B6-481C-B583-FB282D48AE5C}"/>
              </a:ext>
            </a:extLst>
          </p:cNvPr>
          <p:cNvSpPr txBox="1"/>
          <p:nvPr/>
        </p:nvSpPr>
        <p:spPr>
          <a:xfrm>
            <a:off x="886119" y="5494305"/>
            <a:ext cx="10287786" cy="67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value is less than 0.05. Thus, H0 is rejected at 5% level of significance. It may be concluded that the sector wise user follower count differs significantly.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194EA5-83C7-426E-9693-E172E20830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46" y="2246978"/>
            <a:ext cx="6114854" cy="260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FCB7EC-D665-4D30-A7E0-964D0EDC5A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332" y="4973617"/>
            <a:ext cx="7246070" cy="335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548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ONE-WAY ANOVA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85911"/>
            <a:ext cx="343135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295588" y="698575"/>
            <a:ext cx="38964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8541D3-3A82-461B-A0A1-F9AE7F9E2AD5}"/>
              </a:ext>
            </a:extLst>
          </p:cNvPr>
          <p:cNvSpPr txBox="1"/>
          <p:nvPr/>
        </p:nvSpPr>
        <p:spPr>
          <a:xfrm>
            <a:off x="1011938" y="954125"/>
            <a:ext cx="7896392" cy="1171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test whether sector wise retweet count for tweet differ significantly.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H0: There is no significant difference among the sectors in terms of retweet count.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There is significant difference among the sectors in terms of retweet count.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C3C7A-E5B6-481C-B583-FB282D48AE5C}"/>
              </a:ext>
            </a:extLst>
          </p:cNvPr>
          <p:cNvSpPr txBox="1"/>
          <p:nvPr/>
        </p:nvSpPr>
        <p:spPr>
          <a:xfrm>
            <a:off x="886119" y="5494305"/>
            <a:ext cx="10287786" cy="67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 value is less than 0.05. Thus, H0 is rejected at 5% level of significance. It may be concluded that the sector wise retweet count for tweet differs significantly.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787241-D097-4B8E-9899-58B2F4AC67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50" y="2143615"/>
            <a:ext cx="6133708" cy="283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5D65F-7824-4F22-9A10-BCA6F39F8A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07" y="5031255"/>
            <a:ext cx="6887852" cy="4503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313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CONCLUSION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85911"/>
            <a:ext cx="343135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295588" y="698575"/>
            <a:ext cx="38964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3994250-CDA3-4D90-A7FE-F1D752604FC2}"/>
              </a:ext>
            </a:extLst>
          </p:cNvPr>
          <p:cNvSpPr txBox="1"/>
          <p:nvPr/>
        </p:nvSpPr>
        <p:spPr>
          <a:xfrm>
            <a:off x="867266" y="1093509"/>
            <a:ext cx="106711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Trolling is independent of sentiment, trolling can have positive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relationship between sentiment polarity and user profile like user follower count, user favorite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found that sector wise trolling is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retweets of Troll and Non-Troll are equal. It implies that retweeting has nothing to do with tweet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sentiment polarity for Troll and Non-Troll are equal. Though, there exist a significant association between sentiment category and tweet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difference among the sectors in terms of user favorite count, follower count, retweet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0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40561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FUTURE SCOPE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85911"/>
            <a:ext cx="343135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295588" y="698575"/>
            <a:ext cx="38964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FF232B-8703-455F-99E6-DD29754047DC}"/>
              </a:ext>
            </a:extLst>
          </p:cNvPr>
          <p:cNvSpPr txBox="1"/>
          <p:nvPr/>
        </p:nvSpPr>
        <p:spPr>
          <a:xfrm>
            <a:off x="772998" y="1036948"/>
            <a:ext cx="10689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further categorize Trolls into obscene trolls, hateful trolls, thirst trolls,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sentiment polarity along with labeled data for better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81636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00D028-6739-40D6-86BC-ED5D25B2ABA7}"/>
              </a:ext>
            </a:extLst>
          </p:cNvPr>
          <p:cNvSpPr/>
          <p:nvPr/>
        </p:nvSpPr>
        <p:spPr>
          <a:xfrm>
            <a:off x="4443169" y="1859340"/>
            <a:ext cx="652963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457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PROJECT LIFE CYCLE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entury Gothic"/>
              </a:rPr>
              <a:t>PROJECT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86589" y="160215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 GATHERING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 PREPARATION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Segoe UI Light"/>
              </a:rPr>
              <a:t>DATA WRANGLING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720" y="1602152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Segoe UI Light"/>
              </a:rPr>
              <a:t>TESTING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234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ANALYSIS &amp; VISUALIZATION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MODEL TRANINING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9483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7B3465B-312F-4B80-A398-09FF0A7D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99" y="1688853"/>
            <a:ext cx="591043" cy="591043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7C64F5F-DBE9-4CA4-897E-E9234F022C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597942" y="3323003"/>
            <a:ext cx="726654" cy="726654"/>
          </a:xfrm>
          <a:prstGeom prst="rect">
            <a:avLst/>
          </a:prstGeom>
        </p:spPr>
      </p:pic>
      <p:pic>
        <p:nvPicPr>
          <p:cNvPr id="43" name="Picture 42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3908C36C-85D6-4272-B1C3-4265C7434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039" y="5345697"/>
            <a:ext cx="860510" cy="438078"/>
          </a:xfrm>
          <a:prstGeom prst="rect">
            <a:avLst/>
          </a:prstGeom>
        </p:spPr>
      </p:pic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698B2DEC-48C5-4552-ABFB-38329EEE3C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14817" y="5154978"/>
            <a:ext cx="722378" cy="782577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820CD9D-4265-4BD3-BD35-FF5A7B840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769" y="3429000"/>
            <a:ext cx="813759" cy="560590"/>
          </a:xfrm>
          <a:prstGeom prst="rect">
            <a:avLst/>
          </a:prstGeom>
        </p:spPr>
      </p:pic>
      <p:pic>
        <p:nvPicPr>
          <p:cNvPr id="51" name="Picture 50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1EDB0F4B-70F8-4C26-9F38-B810C6387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0766" y="1657881"/>
            <a:ext cx="653181" cy="5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PROJECT FLOW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33E4AB5-6FC1-4454-9421-850EF5A4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7302" y="1127955"/>
            <a:ext cx="1323946" cy="12791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55211EE-8286-42CD-A4AF-EDD1186B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6639" y="1260181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287700-63E7-4098-B825-B123C1113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6639" y="4747602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9943F00-C6CB-4F10-A02B-801F37984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40164" y="2951081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1394D4E-BC7A-418D-B233-6C374456A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8194" y="2407073"/>
            <a:ext cx="0" cy="60804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1AAA85B-D8C7-43BE-844A-625265015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3796" y="3631421"/>
            <a:ext cx="582843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741AA56-D9ED-492E-8385-5CB8274B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8085228" y="1971035"/>
            <a:ext cx="12700" cy="3641962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703475" y="1524219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Project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Objective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8214381" y="1798069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Visualization and Analysis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8234589" y="5280882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Segoe UI Light"/>
              </a:rPr>
              <a:t>Validation of the Model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248114" y="3517766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Statistical Analysis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8D1DEA-0363-4C10-925D-1D68E14CCEF4}"/>
              </a:ext>
            </a:extLst>
          </p:cNvPr>
          <p:cNvSpPr/>
          <p:nvPr/>
        </p:nvSpPr>
        <p:spPr>
          <a:xfrm>
            <a:off x="2150146" y="1333584"/>
            <a:ext cx="1348582" cy="71070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rPr>
              <a:t>To Classify tweets into Troll and Not-Troll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927301F-4FAD-47A6-987B-1D9C411B7CC1}"/>
              </a:ext>
            </a:extLst>
          </p:cNvPr>
          <p:cNvSpPr/>
          <p:nvPr/>
        </p:nvSpPr>
        <p:spPr>
          <a:xfrm>
            <a:off x="10054862" y="1632193"/>
            <a:ext cx="1348582" cy="71070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rPr>
              <a:t>Visualization of 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/>
                <a:cs typeface="Segoe UI" panose="020B0502040204020203" pitchFamily="34" charset="0"/>
              </a:rPr>
              <a:t>the tweets and 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/>
                <a:cs typeface="Segoe UI" panose="020B0502040204020203" pitchFamily="34" charset="0"/>
              </a:rPr>
              <a:t>basic 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 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1D58D3-87D7-4D40-B59F-7F751F117F96}"/>
              </a:ext>
            </a:extLst>
          </p:cNvPr>
          <p:cNvSpPr/>
          <p:nvPr/>
        </p:nvSpPr>
        <p:spPr>
          <a:xfrm>
            <a:off x="10085175" y="3206331"/>
            <a:ext cx="1348582" cy="954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rPr>
              <a:t>Statistical analysis of to find insight on the tweets and their relationship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C2972F-490F-4F2F-8A08-930B8C850374}"/>
              </a:ext>
            </a:extLst>
          </p:cNvPr>
          <p:cNvSpPr/>
          <p:nvPr/>
        </p:nvSpPr>
        <p:spPr>
          <a:xfrm>
            <a:off x="10114824" y="4958644"/>
            <a:ext cx="1348582" cy="11980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rPr>
              <a:t>Validating the model to see the accuracy from the survey of the subset tweets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6A5327-7904-4E1A-BE70-7FE2B5CAA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475" y="3028024"/>
            <a:ext cx="1394228" cy="13581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42AE81-2CDD-4BDD-941E-3C2C333745EF}"/>
              </a:ext>
            </a:extLst>
          </p:cNvPr>
          <p:cNvSpPr/>
          <p:nvPr/>
        </p:nvSpPr>
        <p:spPr>
          <a:xfrm>
            <a:off x="726103" y="3457636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 GATHERING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9A0141-2251-4A1E-9D74-F45D90CB21FB}"/>
              </a:ext>
            </a:extLst>
          </p:cNvPr>
          <p:cNvSpPr/>
          <p:nvPr/>
        </p:nvSpPr>
        <p:spPr>
          <a:xfrm>
            <a:off x="801564" y="4532025"/>
            <a:ext cx="1348582" cy="11980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/>
                <a:cs typeface="Segoe UI" panose="020B0502040204020203" pitchFamily="34" charset="0"/>
              </a:rPr>
              <a:t>Data extracted from Twitter using Twitter API and stored in MongoDB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 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8A0E527-C661-4E42-A196-05A7B3A5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5222" y="2964325"/>
            <a:ext cx="1394228" cy="13581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CA9775E-62B8-4E60-9788-DE784D1E2CB1}"/>
              </a:ext>
            </a:extLst>
          </p:cNvPr>
          <p:cNvSpPr/>
          <p:nvPr/>
        </p:nvSpPr>
        <p:spPr>
          <a:xfrm>
            <a:off x="4176905" y="3508310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Model Creation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072707-EEF8-4F2A-A7E7-1A0F975EA19E}"/>
              </a:ext>
            </a:extLst>
          </p:cNvPr>
          <p:cNvSpPr/>
          <p:nvPr/>
        </p:nvSpPr>
        <p:spPr>
          <a:xfrm>
            <a:off x="4242083" y="4504797"/>
            <a:ext cx="1348582" cy="954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/>
                <a:cs typeface="Segoe UI" panose="020B0502040204020203" pitchFamily="34" charset="0"/>
              </a:rPr>
              <a:t>Model was created trained and tested with labeled data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609A537-E0A4-4E3B-81A3-1D71C0FB8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97702" y="3675241"/>
            <a:ext cx="325696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837D1D95-DE08-4647-99F8-1CB571EC3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9568" y="2922237"/>
            <a:ext cx="1394228" cy="13581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2727F8-5EBA-46B8-B267-966888C9B782}"/>
              </a:ext>
            </a:extLst>
          </p:cNvPr>
          <p:cNvSpPr/>
          <p:nvPr/>
        </p:nvSpPr>
        <p:spPr>
          <a:xfrm>
            <a:off x="6132485" y="3371025"/>
            <a:ext cx="14234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Classification of tweets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C84A68-ED23-4DCA-876D-752552A2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579450" y="3631421"/>
            <a:ext cx="578831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C0D2935-A365-4BCF-97D0-8D77F53310AE}"/>
              </a:ext>
            </a:extLst>
          </p:cNvPr>
          <p:cNvSpPr/>
          <p:nvPr/>
        </p:nvSpPr>
        <p:spPr>
          <a:xfrm>
            <a:off x="6132485" y="4359634"/>
            <a:ext cx="1348582" cy="11980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/>
                <a:cs typeface="Segoe UI" panose="020B0502040204020203" pitchFamily="34" charset="0"/>
              </a:rPr>
              <a:t>Tweets gathered from twitter was classified on the base of the trained model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4F7BFC0-3741-4AA5-91D7-1B80E799D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474" y="3004428"/>
            <a:ext cx="1394228" cy="13581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8CC714E-E0CC-46BF-94C8-D29C0FA1EBB4}"/>
              </a:ext>
            </a:extLst>
          </p:cNvPr>
          <p:cNvSpPr/>
          <p:nvPr/>
        </p:nvSpPr>
        <p:spPr>
          <a:xfrm>
            <a:off x="726102" y="3557151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 Gathering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5384EA7-4B07-4F4F-AE02-50248E54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65634" y="3010738"/>
            <a:ext cx="1394228" cy="13581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893151A-585F-4B27-BB43-3483FEC172AD}"/>
              </a:ext>
            </a:extLst>
          </p:cNvPr>
          <p:cNvSpPr/>
          <p:nvPr/>
        </p:nvSpPr>
        <p:spPr>
          <a:xfrm>
            <a:off x="2496915" y="3406611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Text Preprocessing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7575EDB-83B4-4AC3-87DD-65901D680CB3}"/>
              </a:ext>
            </a:extLst>
          </p:cNvPr>
          <p:cNvSpPr/>
          <p:nvPr/>
        </p:nvSpPr>
        <p:spPr>
          <a:xfrm>
            <a:off x="2522159" y="4593299"/>
            <a:ext cx="1348582" cy="954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/>
                <a:cs typeface="Segoe UI" panose="020B0502040204020203" pitchFamily="34" charset="0"/>
              </a:rPr>
              <a:t>Tweets were cleaned using NLP Pre-processing steps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BB4973D-AAF2-4895-8CCB-2E3562F7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59862" y="3675241"/>
            <a:ext cx="325696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63B808-863E-4F48-9238-88C0BDC84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DATA EXTRACTION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177123-61B0-42EE-85FC-431B284EEF62}"/>
              </a:ext>
            </a:extLst>
          </p:cNvPr>
          <p:cNvSpPr txBox="1"/>
          <p:nvPr/>
        </p:nvSpPr>
        <p:spPr>
          <a:xfrm>
            <a:off x="707009" y="1140643"/>
            <a:ext cx="9709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need to have Twitter Developer account to gather the data from twitter. 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details are needed to fetch the data from Twitter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Key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Secret Key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Token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Secret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tweets were captured from different sectors/categories 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politics, sports, celebrity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extraction,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was used to gather the data from Twitter using Python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retrieved from Twitter were stored in MongoDB database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with already labeled tweets as Troll and Not-Troll were downloaded from the internet for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372301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DATA PREPARATION &amp; WRANGLING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177123-61B0-42EE-85FC-431B284EEF62}"/>
              </a:ext>
            </a:extLst>
          </p:cNvPr>
          <p:cNvSpPr txBox="1"/>
          <p:nvPr/>
        </p:nvSpPr>
        <p:spPr>
          <a:xfrm>
            <a:off x="707010" y="1140643"/>
            <a:ext cx="96530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tweets extracted are in JSON format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the required field were extracted and stored in a new collection inside MongoDB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tweets and the training data had to be processed before passing it to the model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textual data is called as NLP (Natural Language Processing). 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used to pre-process the data: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hashtags, mentions, URLs, emoji, smiley and numbers from the text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text to lower case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Abbreviating the short words like what’s, LOL, etc.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punctuations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stop words like a, the, etc.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 of the words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0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MODEL TRAINING &amp; TESTING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177123-61B0-42EE-85FC-431B284EEF62}"/>
              </a:ext>
            </a:extLst>
          </p:cNvPr>
          <p:cNvSpPr txBox="1"/>
          <p:nvPr/>
        </p:nvSpPr>
        <p:spPr>
          <a:xfrm>
            <a:off x="688156" y="979791"/>
            <a:ext cx="108313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labeled data was used to train and test the model after applying all the preprocessing steps.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was split into model training and testing data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was vectorized for feature extraction and training of the model.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custom bagging for training the model which includes the below algorithms: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MultinomialNB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PassiveAggressiveClassifier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Classifier was used to get the best vote for each tweet from the above algorithms to classify it into Troll or Not-Troll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was ranging between 88 – 90.9 percentage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40BD39-13A9-4F6F-85D7-251AB018B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320" y="5110605"/>
            <a:ext cx="40290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TOTAL TWEETS PER CATEGORY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CE3F89-EB62-4B60-91B5-CFF2F15E01AA}"/>
              </a:ext>
            </a:extLst>
          </p:cNvPr>
          <p:cNvSpPr txBox="1"/>
          <p:nvPr/>
        </p:nvSpPr>
        <p:spPr>
          <a:xfrm>
            <a:off x="395925" y="997304"/>
            <a:ext cx="1083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of total tweets per category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total tweets per category using Pie Chart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DDA48-46E1-4008-9F94-1491864B3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78" y="2386110"/>
            <a:ext cx="4116729" cy="2666657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C11A64D3-5E3B-4B6B-B095-B45D2C1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93616"/>
            <a:ext cx="4990120" cy="39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D84646-6DD4-4A31-8A19-4C1E233A5180}"/>
              </a:ext>
            </a:extLst>
          </p:cNvPr>
          <p:cNvSpPr txBox="1">
            <a:spLocks/>
          </p:cNvSpPr>
          <p:nvPr/>
        </p:nvSpPr>
        <p:spPr>
          <a:xfrm>
            <a:off x="162612" y="221707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CATEGORY WISE EXTRACTED DATA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487EB-CD5D-4800-A239-B233012A4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243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48FB1E-3CEF-49FB-B3BF-127F3971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389097" y="522898"/>
            <a:ext cx="2802904" cy="248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CE3F89-EB62-4B60-91B5-CFF2F15E01AA}"/>
              </a:ext>
            </a:extLst>
          </p:cNvPr>
          <p:cNvSpPr txBox="1"/>
          <p:nvPr/>
        </p:nvSpPr>
        <p:spPr>
          <a:xfrm>
            <a:off x="688156" y="979791"/>
            <a:ext cx="1083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tweets were passed to the trained model for classification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Classified tweets were checked on the basis of categories and a bar chart was plotted for visualization</a:t>
            </a:r>
          </a:p>
          <a:p>
            <a:pPr marL="742950" lvl="1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88DCDC-D630-4E06-B44F-914C8E7B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991" y="2387510"/>
            <a:ext cx="2428875" cy="302895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AC75CA2-4872-427A-B360-1054BB2A9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307" y="1875438"/>
            <a:ext cx="4459664" cy="44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28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Statistics focus</Template>
  <TotalTime>803</TotalTime>
  <Words>1501</Words>
  <Application>Microsoft Office PowerPoint</Application>
  <PresentationFormat>Widescreen</PresentationFormat>
  <Paragraphs>194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Bookman Old Style</vt:lpstr>
      <vt:lpstr>Calibri</vt:lpstr>
      <vt:lpstr>Century Gothic</vt:lpstr>
      <vt:lpstr>Franklin Gothic Book</vt:lpstr>
      <vt:lpstr>Google Sans</vt:lpstr>
      <vt:lpstr>Segoe UI Light</vt:lpstr>
      <vt:lpstr>Times New Roman</vt:lpstr>
      <vt:lpstr>1_RetrospectVTI</vt:lpstr>
      <vt:lpstr>Office Theme</vt:lpstr>
      <vt:lpstr>Troll Detection, Categorization and Statistical Analysis</vt:lpstr>
      <vt:lpstr>PowerPoint Presentation</vt:lpstr>
      <vt:lpstr>Project analysis slide 2</vt:lpstr>
      <vt:lpstr>Project analysis slide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BIBEKJYOTI NATH;KESHAV;BADAR AKHTAR</dc:creator>
  <cp:lastModifiedBy>BIBEKJYOTI NATH</cp:lastModifiedBy>
  <cp:revision>60</cp:revision>
  <dcterms:created xsi:type="dcterms:W3CDTF">2021-03-27T11:37:54Z</dcterms:created>
  <dcterms:modified xsi:type="dcterms:W3CDTF">2021-03-30T10:50:07Z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